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7772400" cy="1005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TT Hoves Bold" panose="020B0604020202020204" charset="0"/>
      <p:regular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29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8365" y="2304526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3" name="AutoShape 3"/>
          <p:cNvSpPr/>
          <p:nvPr/>
        </p:nvSpPr>
        <p:spPr>
          <a:xfrm>
            <a:off x="923032" y="4710483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4" name="AutoShape 4"/>
          <p:cNvSpPr/>
          <p:nvPr/>
        </p:nvSpPr>
        <p:spPr>
          <a:xfrm>
            <a:off x="927698" y="5927462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5" name="AutoShape 5"/>
          <p:cNvSpPr/>
          <p:nvPr/>
        </p:nvSpPr>
        <p:spPr>
          <a:xfrm>
            <a:off x="918365" y="713510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6" name="AutoShape 6"/>
          <p:cNvSpPr/>
          <p:nvPr/>
        </p:nvSpPr>
        <p:spPr>
          <a:xfrm>
            <a:off x="923032" y="8342754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7" name="AutoShape 7"/>
          <p:cNvSpPr/>
          <p:nvPr/>
        </p:nvSpPr>
        <p:spPr>
          <a:xfrm>
            <a:off x="927698" y="350283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8" name="AutoShape 8"/>
          <p:cNvSpPr/>
          <p:nvPr/>
        </p:nvSpPr>
        <p:spPr>
          <a:xfrm rot="5400000">
            <a:off x="322643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923032" y="2295192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-269990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923032" y="9541066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923032" y="3502838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23032" y="4710483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23032" y="5918129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923032" y="7125775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23032" y="8333420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-1514639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-32937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85589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1635">
            <a:off x="2681364" y="5298476"/>
            <a:ext cx="5997513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-16263" y="0"/>
            <a:ext cx="7772400" cy="2171271"/>
            <a:chOff x="0" y="0"/>
            <a:chExt cx="2709333" cy="7568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9333" cy="756870"/>
            </a:xfrm>
            <a:custGeom>
              <a:avLst/>
              <a:gdLst/>
              <a:ahLst/>
              <a:cxnLst/>
              <a:rect l="l" t="t" r="r" b="b"/>
              <a:pathLst>
                <a:path w="2709333" h="756870">
                  <a:moveTo>
                    <a:pt x="0" y="0"/>
                  </a:moveTo>
                  <a:lnTo>
                    <a:pt x="2709333" y="0"/>
                  </a:lnTo>
                  <a:lnTo>
                    <a:pt x="2709333" y="756870"/>
                  </a:lnTo>
                  <a:lnTo>
                    <a:pt x="0" y="75687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9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67" y="0"/>
            <a:ext cx="3046355" cy="8892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01995" y="23415"/>
            <a:ext cx="287251" cy="28672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70193" y="341509"/>
            <a:ext cx="319053" cy="3190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85968" y="689137"/>
            <a:ext cx="336351" cy="3010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09998" y="1797295"/>
            <a:ext cx="390840" cy="3263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01995" y="1434818"/>
            <a:ext cx="304296" cy="29440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191026" y="1085636"/>
            <a:ext cx="277607" cy="30759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990160" y="24747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"/>
              </a:lnSpc>
            </a:pPr>
            <a:r>
              <a:rPr lang="en-US" sz="780">
                <a:solidFill>
                  <a:srgbClr val="000000"/>
                </a:solidFill>
                <a:latin typeface="TT Hoves Bold"/>
              </a:rPr>
              <a:t>SEMESTER 1  WEEK 1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67255" y="2453997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1 WEEK 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360874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54052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739319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6295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6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179652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7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357009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8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550187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9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35454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81628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174985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3352342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545520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730787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77763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171120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2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348477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3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541655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4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726922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82430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6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175787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7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353144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8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546321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9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731589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10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73897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11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167255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12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344612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13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537789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14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96972" y="44541"/>
            <a:ext cx="849032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</a:rPr>
              <a:t>Exam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588440" y="378798"/>
            <a:ext cx="1304066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Coursework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493930" y="767270"/>
            <a:ext cx="1283643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Practical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470372" y="1837518"/>
            <a:ext cx="1646336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Dissertation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3170" y="1136280"/>
            <a:ext cx="2972852" cy="85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1652">
                <a:solidFill>
                  <a:srgbClr val="FCAF31"/>
                </a:solidFill>
                <a:latin typeface="Canva Sans"/>
              </a:rPr>
              <a:t>Assessment Map: Visual submission Journey for Students (HE4)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445049" y="1494376"/>
            <a:ext cx="1866762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Oral Assessment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600838" y="1163371"/>
            <a:ext cx="1866762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Coursework- portfolio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696140" y="2714167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 dirty="0">
                <a:solidFill>
                  <a:srgbClr val="000000"/>
                </a:solidFill>
                <a:latin typeface="Canva Sans"/>
              </a:rPr>
              <a:t>PSC4011Application of Psychology </a:t>
            </a:r>
          </a:p>
          <a:p>
            <a:pPr algn="ctr">
              <a:lnSpc>
                <a:spcPts val="771"/>
              </a:lnSpc>
            </a:pPr>
            <a:r>
              <a:rPr lang="en-US" sz="551" dirty="0">
                <a:solidFill>
                  <a:srgbClr val="000000"/>
                </a:solidFill>
                <a:latin typeface="Canva Sans"/>
              </a:rPr>
              <a:t>Portfolio</a:t>
            </a:r>
          </a:p>
          <a:p>
            <a:pPr algn="ctr">
              <a:lnSpc>
                <a:spcPts val="771"/>
              </a:lnSpc>
            </a:pPr>
            <a:endParaRPr lang="en-US" sz="551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 dirty="0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 dirty="0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4510872" y="3941054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PSC4011Application of Psychology </a:t>
            </a:r>
          </a:p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Portfolio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712402" y="5175900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PSC4011Application of Psychology    </a:t>
            </a:r>
          </a:p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Portfolio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137449" y="3050967"/>
            <a:ext cx="277607" cy="307598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940574" y="4303004"/>
            <a:ext cx="277607" cy="307598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147674" y="5539225"/>
            <a:ext cx="277607" cy="307598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42041" y="4388729"/>
            <a:ext cx="304296" cy="294406"/>
          </a:xfrm>
          <a:prstGeom prst="rect">
            <a:avLst/>
          </a:prstGeom>
        </p:spPr>
      </p:pic>
      <p:sp>
        <p:nvSpPr>
          <p:cNvPr id="74" name="TextBox 74"/>
          <p:cNvSpPr txBox="1"/>
          <p:nvPr/>
        </p:nvSpPr>
        <p:spPr>
          <a:xfrm>
            <a:off x="941946" y="3961221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MWC4005 - Introduction to Mental health and wellbeing - 15 mins Oral Assessment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2152735" y="5170484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MWC4005 - Introduction to Mental health and wellbeing - Practical  (1200 equivalency)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24404" y="5557790"/>
            <a:ext cx="336351" cy="301034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70261" y="4376406"/>
            <a:ext cx="319053" cy="319053"/>
          </a:xfrm>
          <a:prstGeom prst="rect">
            <a:avLst/>
          </a:prstGeom>
        </p:spPr>
      </p:pic>
      <p:sp>
        <p:nvSpPr>
          <p:cNvPr id="78" name="TextBox 78"/>
          <p:cNvSpPr txBox="1"/>
          <p:nvPr/>
        </p:nvSpPr>
        <p:spPr>
          <a:xfrm>
            <a:off x="2155744" y="3950515"/>
            <a:ext cx="1104485" cy="36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 4006 - Introduction to Action Research - 1200 words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9" name="Picture 7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747396" y="5610435"/>
            <a:ext cx="277607" cy="307598"/>
          </a:xfrm>
          <a:prstGeom prst="rect">
            <a:avLst/>
          </a:prstGeom>
        </p:spPr>
      </p:pic>
      <p:sp>
        <p:nvSpPr>
          <p:cNvPr id="80" name="TextBox 80"/>
          <p:cNvSpPr txBox="1"/>
          <p:nvPr/>
        </p:nvSpPr>
        <p:spPr>
          <a:xfrm>
            <a:off x="3336429" y="5120125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 4006 - Introduction to Action Research - Portfolio : ongoing throughout the semester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348477" y="7585116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PPC4001 Introduction to Counselling concepts - Essay 1500 words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26673" y="7982900"/>
            <a:ext cx="319053" cy="319053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726673" y="9219120"/>
            <a:ext cx="277607" cy="307598"/>
          </a:xfrm>
          <a:prstGeom prst="rect">
            <a:avLst/>
          </a:prstGeom>
        </p:spPr>
      </p:pic>
      <p:sp>
        <p:nvSpPr>
          <p:cNvPr id="84" name="TextBox 84"/>
          <p:cNvSpPr txBox="1"/>
          <p:nvPr/>
        </p:nvSpPr>
        <p:spPr>
          <a:xfrm>
            <a:off x="3344612" y="8819116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PPC4001 Introduction to Counselling concepts - Portfolio and Professional Discussion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5723057" y="7585116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MWC4004 - Mental health, Law, Ethics and Policy - 2000 Case Study Report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26951" y="8014271"/>
            <a:ext cx="319053" cy="319053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50321" y="9209595"/>
            <a:ext cx="336351" cy="301034"/>
          </a:xfrm>
          <a:prstGeom prst="rect">
            <a:avLst/>
          </a:prstGeom>
        </p:spPr>
      </p:pic>
      <p:sp>
        <p:nvSpPr>
          <p:cNvPr id="88" name="TextBox 88"/>
          <p:cNvSpPr txBox="1"/>
          <p:nvPr/>
        </p:nvSpPr>
        <p:spPr>
          <a:xfrm>
            <a:off x="4504378" y="8847645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MWC4004 - Mental health, Law, Ethics and Policy - Practical (1500 words Equivalent)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2127169" y="8771445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MWC4001 Professional Reflective Practice e.g. NMC, BPS, BACP (multi-disciplinary)</a:t>
            </a:r>
          </a:p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1500 words written piece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5696140" y="8780970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MWC4001 Professional Reflective Practice e.g. NMC, BPS, BACP (multi-disciplinary 15 minutes Oral assessment)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91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24404" y="9233489"/>
            <a:ext cx="319053" cy="319053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32559" y="9198554"/>
            <a:ext cx="353919" cy="342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8365" y="2304526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3" name="AutoShape 3"/>
          <p:cNvSpPr/>
          <p:nvPr/>
        </p:nvSpPr>
        <p:spPr>
          <a:xfrm>
            <a:off x="923032" y="4710483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4" name="AutoShape 4"/>
          <p:cNvSpPr/>
          <p:nvPr/>
        </p:nvSpPr>
        <p:spPr>
          <a:xfrm>
            <a:off x="927698" y="5927462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5" name="AutoShape 5"/>
          <p:cNvSpPr/>
          <p:nvPr/>
        </p:nvSpPr>
        <p:spPr>
          <a:xfrm>
            <a:off x="918365" y="713510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6" name="AutoShape 6"/>
          <p:cNvSpPr/>
          <p:nvPr/>
        </p:nvSpPr>
        <p:spPr>
          <a:xfrm>
            <a:off x="923032" y="8342754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7" name="AutoShape 7"/>
          <p:cNvSpPr/>
          <p:nvPr/>
        </p:nvSpPr>
        <p:spPr>
          <a:xfrm>
            <a:off x="927698" y="350283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8" name="AutoShape 8"/>
          <p:cNvSpPr/>
          <p:nvPr/>
        </p:nvSpPr>
        <p:spPr>
          <a:xfrm rot="5400000">
            <a:off x="322643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923032" y="2295192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-269990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923032" y="9541066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923032" y="3502838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23032" y="4710483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23032" y="5918129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923032" y="7125775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23032" y="8200927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-1514639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-32937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85589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389207">
            <a:off x="3773840" y="4195968"/>
            <a:ext cx="3792429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-8533" y="-25211"/>
            <a:ext cx="7772400" cy="2171271"/>
            <a:chOff x="0" y="0"/>
            <a:chExt cx="2709333" cy="7568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9333" cy="756870"/>
            </a:xfrm>
            <a:custGeom>
              <a:avLst/>
              <a:gdLst/>
              <a:ahLst/>
              <a:cxnLst/>
              <a:rect l="l" t="t" r="r" b="b"/>
              <a:pathLst>
                <a:path w="2709333" h="756870">
                  <a:moveTo>
                    <a:pt x="0" y="0"/>
                  </a:moveTo>
                  <a:lnTo>
                    <a:pt x="2709333" y="0"/>
                  </a:lnTo>
                  <a:lnTo>
                    <a:pt x="2709333" y="756870"/>
                  </a:lnTo>
                  <a:lnTo>
                    <a:pt x="0" y="75687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9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67" y="0"/>
            <a:ext cx="3046355" cy="8892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86094" y="23415"/>
            <a:ext cx="287251" cy="28672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70193" y="401892"/>
            <a:ext cx="319053" cy="3190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54292" y="720946"/>
            <a:ext cx="336351" cy="3010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154292" y="1806820"/>
            <a:ext cx="390840" cy="3263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54292" y="1434818"/>
            <a:ext cx="304296" cy="294406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990160" y="24747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"/>
              </a:lnSpc>
            </a:pPr>
            <a:r>
              <a:rPr lang="en-US" sz="780">
                <a:solidFill>
                  <a:srgbClr val="000000"/>
                </a:solidFill>
                <a:latin typeface="TT Hoves Bold"/>
              </a:rPr>
              <a:t>SEMESTER 1  WEEK 1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67255" y="2453997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1 WEEK 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60874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54052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39319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86295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6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79652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7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57009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8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50187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9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35454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81628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74985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52342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45520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7763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71120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2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348477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3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541655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726922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5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82430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6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175787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7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353144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8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546321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9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731589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10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973897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11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167255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344612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13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537789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14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668864" y="44542"/>
            <a:ext cx="901154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Exam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659339" y="378797"/>
            <a:ext cx="1194696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Coursework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659338" y="806139"/>
            <a:ext cx="1017151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Practical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739319" y="1842764"/>
            <a:ext cx="1347281" cy="214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Dissertation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3170" y="1136280"/>
            <a:ext cx="2972852" cy="85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1652">
                <a:solidFill>
                  <a:srgbClr val="FCAF31"/>
                </a:solidFill>
                <a:latin typeface="Canva Sans"/>
              </a:rPr>
              <a:t>Assessment Map: Visual submission Journey for Students (HE5)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666482" y="1485530"/>
            <a:ext cx="1727150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Oral Assessment</a:t>
            </a: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191026" y="1085636"/>
            <a:ext cx="277607" cy="307598"/>
          </a:xfrm>
          <a:prstGeom prst="rect">
            <a:avLst/>
          </a:prstGeom>
        </p:spPr>
      </p:pic>
      <p:sp>
        <p:nvSpPr>
          <p:cNvPr id="65" name="TextBox 65"/>
          <p:cNvSpPr txBox="1"/>
          <p:nvPr/>
        </p:nvSpPr>
        <p:spPr>
          <a:xfrm>
            <a:off x="5812914" y="1145326"/>
            <a:ext cx="1727150" cy="2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Coursework- Portfolio </a:t>
            </a: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928176" y="5539225"/>
            <a:ext cx="277607" cy="307598"/>
          </a:xfrm>
          <a:prstGeom prst="rect">
            <a:avLst/>
          </a:prstGeom>
        </p:spPr>
      </p:pic>
      <p:sp>
        <p:nvSpPr>
          <p:cNvPr id="67" name="TextBox 67"/>
          <p:cNvSpPr txBox="1"/>
          <p:nvPr/>
        </p:nvSpPr>
        <p:spPr>
          <a:xfrm>
            <a:off x="4537789" y="5158225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MWC5001 Mental Health in Practice Portfolio (4000 words Equivalent: ongoing throughout the semester)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40432" y="4360154"/>
            <a:ext cx="304296" cy="294406"/>
          </a:xfrm>
          <a:prstGeom prst="rect">
            <a:avLst/>
          </a:prstGeom>
        </p:spPr>
      </p:pic>
      <p:sp>
        <p:nvSpPr>
          <p:cNvPr id="69" name="TextBox 69"/>
          <p:cNvSpPr txBox="1"/>
          <p:nvPr/>
        </p:nvSpPr>
        <p:spPr>
          <a:xfrm>
            <a:off x="2152735" y="3961221"/>
            <a:ext cx="1104485" cy="36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 5005 Safeguarding   </a:t>
            </a:r>
          </a:p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Oral assessment - 10 minutes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22076" y="5567800"/>
            <a:ext cx="319053" cy="319053"/>
          </a:xfrm>
          <a:prstGeom prst="rect">
            <a:avLst/>
          </a:prstGeom>
        </p:spPr>
      </p:pic>
      <p:sp>
        <p:nvSpPr>
          <p:cNvPr id="71" name="TextBox 71"/>
          <p:cNvSpPr txBox="1"/>
          <p:nvPr/>
        </p:nvSpPr>
        <p:spPr>
          <a:xfrm>
            <a:off x="2132959" y="5158225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 5005 Safeguarding </a:t>
            </a:r>
          </a:p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Course work - written piece 2500 words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2" name="AutoShape 72"/>
          <p:cNvSpPr/>
          <p:nvPr/>
        </p:nvSpPr>
        <p:spPr>
          <a:xfrm rot="5400000">
            <a:off x="85589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3" name="AutoShape 73"/>
          <p:cNvSpPr/>
          <p:nvPr/>
        </p:nvSpPr>
        <p:spPr>
          <a:xfrm rot="5404559">
            <a:off x="3880645" y="7713403"/>
            <a:ext cx="3590724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707904" y="5591385"/>
            <a:ext cx="277607" cy="307598"/>
          </a:xfrm>
          <a:prstGeom prst="rect">
            <a:avLst/>
          </a:prstGeom>
        </p:spPr>
      </p:pic>
      <p:sp>
        <p:nvSpPr>
          <p:cNvPr id="75" name="TextBox 75"/>
          <p:cNvSpPr txBox="1"/>
          <p:nvPr/>
        </p:nvSpPr>
        <p:spPr>
          <a:xfrm>
            <a:off x="3333957" y="5158225"/>
            <a:ext cx="1104485" cy="74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MWC5003 Psychological Models and Processes of Anxiety and Depression (4000 words Equivalent: ongoing throughout the semester)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63116" y="7985696"/>
            <a:ext cx="319053" cy="319053"/>
          </a:xfrm>
          <a:prstGeom prst="rect">
            <a:avLst/>
          </a:prstGeom>
        </p:spPr>
      </p:pic>
      <p:sp>
        <p:nvSpPr>
          <p:cNvPr id="77" name="TextBox 77"/>
          <p:cNvSpPr txBox="1"/>
          <p:nvPr/>
        </p:nvSpPr>
        <p:spPr>
          <a:xfrm>
            <a:off x="5711636" y="7556955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MWC5004 Practice Based Multidisciplinary Team Working - 2500 words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79250" y="9226804"/>
            <a:ext cx="304296" cy="294406"/>
          </a:xfrm>
          <a:prstGeom prst="rect">
            <a:avLst/>
          </a:prstGeom>
        </p:spPr>
      </p:pic>
      <p:sp>
        <p:nvSpPr>
          <p:cNvPr id="79" name="TextBox 79"/>
          <p:cNvSpPr txBox="1"/>
          <p:nvPr/>
        </p:nvSpPr>
        <p:spPr>
          <a:xfrm>
            <a:off x="3344612" y="8809545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MWC5004 Practice Based Multidisciplinary Team Working - 15 minutes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5726922" y="8489486"/>
            <a:ext cx="1050651" cy="16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15: Exam week </a:t>
            </a:r>
          </a:p>
        </p:txBody>
      </p:sp>
      <p:pic>
        <p:nvPicPr>
          <p:cNvPr id="81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63116" y="9226804"/>
            <a:ext cx="287251" cy="286728"/>
          </a:xfrm>
          <a:prstGeom prst="rect">
            <a:avLst/>
          </a:prstGeom>
        </p:spPr>
      </p:pic>
      <p:sp>
        <p:nvSpPr>
          <p:cNvPr id="82" name="TextBox 82"/>
          <p:cNvSpPr txBox="1"/>
          <p:nvPr/>
        </p:nvSpPr>
        <p:spPr>
          <a:xfrm>
            <a:off x="5708537" y="8764760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PSC5011 Personality and Development Psychology  - 3 hour exam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83" name="Picture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25675" y="7973375"/>
            <a:ext cx="319053" cy="319053"/>
          </a:xfrm>
          <a:prstGeom prst="rect">
            <a:avLst/>
          </a:prstGeom>
        </p:spPr>
      </p:pic>
      <p:sp>
        <p:nvSpPr>
          <p:cNvPr id="84" name="TextBox 84"/>
          <p:cNvSpPr txBox="1"/>
          <p:nvPr/>
        </p:nvSpPr>
        <p:spPr>
          <a:xfrm>
            <a:off x="2132959" y="7582802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PPC5001 Counselling Skills - Coursework The completion of the ABC Award portfolio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4527135" y="8764760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A DVD recording of a counselling role-play and a related reflective critique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59285" y="9202157"/>
            <a:ext cx="319053" cy="319053"/>
          </a:xfrm>
          <a:prstGeom prst="rect">
            <a:avLst/>
          </a:prstGeom>
        </p:spPr>
      </p:pic>
      <p:sp>
        <p:nvSpPr>
          <p:cNvPr id="87" name="TextBox 87"/>
          <p:cNvSpPr txBox="1"/>
          <p:nvPr/>
        </p:nvSpPr>
        <p:spPr>
          <a:xfrm>
            <a:off x="5726922" y="4859616"/>
            <a:ext cx="1050651" cy="17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15: Exam week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8365" y="2304526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3" name="AutoShape 3"/>
          <p:cNvSpPr/>
          <p:nvPr/>
        </p:nvSpPr>
        <p:spPr>
          <a:xfrm>
            <a:off x="923032" y="4710483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4" name="AutoShape 4"/>
          <p:cNvSpPr/>
          <p:nvPr/>
        </p:nvSpPr>
        <p:spPr>
          <a:xfrm>
            <a:off x="927698" y="5927462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5" name="AutoShape 5"/>
          <p:cNvSpPr/>
          <p:nvPr/>
        </p:nvSpPr>
        <p:spPr>
          <a:xfrm>
            <a:off x="918365" y="713510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6" name="AutoShape 6"/>
          <p:cNvSpPr/>
          <p:nvPr/>
        </p:nvSpPr>
        <p:spPr>
          <a:xfrm>
            <a:off x="923032" y="8342754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7" name="AutoShape 7"/>
          <p:cNvSpPr/>
          <p:nvPr/>
        </p:nvSpPr>
        <p:spPr>
          <a:xfrm>
            <a:off x="927698" y="350283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8" name="AutoShape 8"/>
          <p:cNvSpPr/>
          <p:nvPr/>
        </p:nvSpPr>
        <p:spPr>
          <a:xfrm rot="5400000">
            <a:off x="322643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923032" y="2295192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-269990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923032" y="9541066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923032" y="3502838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23032" y="4710483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23032" y="5918129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923032" y="7125775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23032" y="8333420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-1514639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-32937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85589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400000">
            <a:off x="2041163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-16263" y="0"/>
            <a:ext cx="7772400" cy="2171271"/>
            <a:chOff x="0" y="0"/>
            <a:chExt cx="2709333" cy="7568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9333" cy="756870"/>
            </a:xfrm>
            <a:custGeom>
              <a:avLst/>
              <a:gdLst/>
              <a:ahLst/>
              <a:cxnLst/>
              <a:rect l="l" t="t" r="r" b="b"/>
              <a:pathLst>
                <a:path w="2709333" h="756870">
                  <a:moveTo>
                    <a:pt x="0" y="0"/>
                  </a:moveTo>
                  <a:lnTo>
                    <a:pt x="2709333" y="0"/>
                  </a:lnTo>
                  <a:lnTo>
                    <a:pt x="2709333" y="756870"/>
                  </a:lnTo>
                  <a:lnTo>
                    <a:pt x="0" y="75687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9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67" y="0"/>
            <a:ext cx="3046355" cy="8892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94617" y="0"/>
            <a:ext cx="287251" cy="28672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86094" y="351034"/>
            <a:ext cx="319053" cy="3190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91041" y="755391"/>
            <a:ext cx="336351" cy="3010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05331" y="1801795"/>
            <a:ext cx="390840" cy="3263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18023" y="1459273"/>
            <a:ext cx="304296" cy="294406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990160" y="24747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"/>
              </a:lnSpc>
            </a:pPr>
            <a:r>
              <a:rPr lang="en-US" sz="780">
                <a:solidFill>
                  <a:srgbClr val="000000"/>
                </a:solidFill>
                <a:latin typeface="TT Hoves Bold"/>
              </a:rPr>
              <a:t>SEMESTER 1  WEEK 1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67255" y="2453997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1 WEEK 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60874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54052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39319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86295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6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79652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7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57009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8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50187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9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35454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81628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74985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52342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45520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30787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77763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171120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2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348477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3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541655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726922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82430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175787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7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353144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546321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9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31589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10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73897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11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167255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12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344612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13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537789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14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23057" y="8535171"/>
            <a:ext cx="1131074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 SEMESTER 2 WEEK 15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96170" y="70828"/>
            <a:ext cx="923371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Exam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08863" y="388322"/>
            <a:ext cx="1401537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Coursework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623088" y="803319"/>
            <a:ext cx="1387312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Practical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659339" y="1902181"/>
            <a:ext cx="1351061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Dissertation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3170" y="1136280"/>
            <a:ext cx="2972852" cy="85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1652">
                <a:solidFill>
                  <a:srgbClr val="FCAF31"/>
                </a:solidFill>
                <a:latin typeface="Canva Sans"/>
              </a:rPr>
              <a:t>Assessment Map: Visual submission Journey for Students (HE6)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608863" y="1537838"/>
            <a:ext cx="1858737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Oral Assessment</a:t>
            </a: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497160" y="9200070"/>
            <a:ext cx="390840" cy="326352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033946" y="9246564"/>
            <a:ext cx="304296" cy="294406"/>
          </a:xfrm>
          <a:prstGeom prst="rect">
            <a:avLst/>
          </a:prstGeom>
        </p:spPr>
      </p:pic>
      <p:sp>
        <p:nvSpPr>
          <p:cNvPr id="68" name="TextBox 68"/>
          <p:cNvSpPr txBox="1"/>
          <p:nvPr/>
        </p:nvSpPr>
        <p:spPr>
          <a:xfrm>
            <a:off x="2140337" y="8784520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MWC6002 - Applied Honours Project  - 6,000 -8,000 words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4518603" y="8768457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MWC6002 - Applied Honours Project </a:t>
            </a:r>
          </a:p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Oral assessment - Showcase 15minutes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06817" y="1104050"/>
            <a:ext cx="277607" cy="307598"/>
          </a:xfrm>
          <a:prstGeom prst="rect">
            <a:avLst/>
          </a:prstGeom>
        </p:spPr>
      </p:pic>
      <p:sp>
        <p:nvSpPr>
          <p:cNvPr id="71" name="TextBox 71"/>
          <p:cNvSpPr txBox="1"/>
          <p:nvPr/>
        </p:nvSpPr>
        <p:spPr>
          <a:xfrm>
            <a:off x="5623088" y="1174735"/>
            <a:ext cx="1667024" cy="2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</a:rPr>
              <a:t>Coursework Portfolio </a:t>
            </a:r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360419" y="9200070"/>
            <a:ext cx="277607" cy="307598"/>
          </a:xfrm>
          <a:prstGeom prst="rect">
            <a:avLst/>
          </a:prstGeom>
        </p:spPr>
      </p:pic>
      <p:sp>
        <p:nvSpPr>
          <p:cNvPr id="73" name="TextBox 73"/>
          <p:cNvSpPr txBox="1"/>
          <p:nvPr/>
        </p:nvSpPr>
        <p:spPr>
          <a:xfrm>
            <a:off x="951426" y="8784520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PSC6020: Applied Experience - Portfolio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360874" y="7638057"/>
            <a:ext cx="1104485" cy="64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MWC6001 – Facilitating Wellbeing - Coursework -2000 words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331486" y="8784520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MWC6001 – Facilitating Wellbeing - Oral assessment  -15 minutes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326904" y="5167750"/>
            <a:ext cx="1104485" cy="555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MWC6003 - Introduction to CBT  - Portfolio (4000 word equivalence)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7" name="Picture 7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752063" y="5569298"/>
            <a:ext cx="277607" cy="307598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17789" y="9219120"/>
            <a:ext cx="304296" cy="294406"/>
          </a:xfrm>
          <a:prstGeom prst="rect">
            <a:avLst/>
          </a:prstGeom>
        </p:spPr>
      </p:pic>
      <p:pic>
        <p:nvPicPr>
          <p:cNvPr id="79" name="Picture 7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752063" y="4307539"/>
            <a:ext cx="277607" cy="307598"/>
          </a:xfrm>
          <a:prstGeom prst="rect">
            <a:avLst/>
          </a:prstGeom>
        </p:spPr>
      </p:pic>
      <p:sp>
        <p:nvSpPr>
          <p:cNvPr id="80" name="TextBox 80"/>
          <p:cNvSpPr txBox="1"/>
          <p:nvPr/>
        </p:nvSpPr>
        <p:spPr>
          <a:xfrm>
            <a:off x="3369586" y="3999294"/>
            <a:ext cx="1104485" cy="46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"/>
              </a:rPr>
              <a:t>MWC6002 - Applied Honours Project  -Portfolio equivalent to 1500 words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8365" y="2304526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3" name="AutoShape 3"/>
          <p:cNvSpPr/>
          <p:nvPr/>
        </p:nvSpPr>
        <p:spPr>
          <a:xfrm>
            <a:off x="923032" y="4710483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4" name="AutoShape 4"/>
          <p:cNvSpPr/>
          <p:nvPr/>
        </p:nvSpPr>
        <p:spPr>
          <a:xfrm>
            <a:off x="927698" y="5927462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5" name="AutoShape 5"/>
          <p:cNvSpPr/>
          <p:nvPr/>
        </p:nvSpPr>
        <p:spPr>
          <a:xfrm>
            <a:off x="918365" y="713510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6" name="AutoShape 6"/>
          <p:cNvSpPr/>
          <p:nvPr/>
        </p:nvSpPr>
        <p:spPr>
          <a:xfrm>
            <a:off x="923032" y="8342754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7" name="AutoShape 7"/>
          <p:cNvSpPr/>
          <p:nvPr/>
        </p:nvSpPr>
        <p:spPr>
          <a:xfrm>
            <a:off x="927698" y="3502838"/>
            <a:ext cx="5926337" cy="419166"/>
          </a:xfrm>
          <a:prstGeom prst="rect">
            <a:avLst/>
          </a:prstGeom>
          <a:solidFill>
            <a:srgbClr val="FCAF31"/>
          </a:solidFill>
        </p:spPr>
      </p:sp>
      <p:sp>
        <p:nvSpPr>
          <p:cNvPr id="8" name="AutoShape 8"/>
          <p:cNvSpPr/>
          <p:nvPr/>
        </p:nvSpPr>
        <p:spPr>
          <a:xfrm rot="5400000">
            <a:off x="322643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923032" y="2295192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5400000">
            <a:off x="-269990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923032" y="9541066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923032" y="3502838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923032" y="4710483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23032" y="5918129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923032" y="7125775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23032" y="8333420"/>
            <a:ext cx="592633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-1514639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400000">
            <a:off x="-329371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855896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5400000">
            <a:off x="2041163" y="5922796"/>
            <a:ext cx="7245875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-16263" y="0"/>
            <a:ext cx="7772400" cy="2171271"/>
            <a:chOff x="0" y="0"/>
            <a:chExt cx="2709333" cy="75687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09333" cy="756870"/>
            </a:xfrm>
            <a:custGeom>
              <a:avLst/>
              <a:gdLst/>
              <a:ahLst/>
              <a:cxnLst/>
              <a:rect l="l" t="t" r="r" b="b"/>
              <a:pathLst>
                <a:path w="2709333" h="756870">
                  <a:moveTo>
                    <a:pt x="0" y="0"/>
                  </a:moveTo>
                  <a:lnTo>
                    <a:pt x="2709333" y="0"/>
                  </a:lnTo>
                  <a:lnTo>
                    <a:pt x="2709333" y="756870"/>
                  </a:lnTo>
                  <a:lnTo>
                    <a:pt x="0" y="75687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19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67" y="0"/>
            <a:ext cx="3046355" cy="8892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94617" y="0"/>
            <a:ext cx="287251" cy="28672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86094" y="351034"/>
            <a:ext cx="319053" cy="3190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191041" y="755391"/>
            <a:ext cx="336351" cy="3010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05331" y="1801795"/>
            <a:ext cx="390840" cy="32635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218023" y="1459273"/>
            <a:ext cx="304296" cy="294406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990160" y="24747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"/>
              </a:lnSpc>
            </a:pPr>
            <a:r>
              <a:rPr lang="en-US" sz="780">
                <a:solidFill>
                  <a:srgbClr val="000000"/>
                </a:solidFill>
                <a:latin typeface="TT Hoves Bold"/>
              </a:rPr>
              <a:t>SEMESTER 1  WEEK 1 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67255" y="2453997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1 WEEK 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60874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554052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739319" y="2479338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86295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6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79652" y="370026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7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357009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8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550187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9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35454" y="3704891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10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81628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174985" y="4900794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2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52342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545520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 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30787" y="4905420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1 WEEK 15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77763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171120" y="6115986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2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348477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3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541655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726922" y="612061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82430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6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175787" y="7316515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7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353144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546321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9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731589" y="7321142"/>
            <a:ext cx="1050651" cy="9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"/>
              </a:lnSpc>
            </a:pPr>
            <a:r>
              <a:rPr lang="en-US" sz="779">
                <a:solidFill>
                  <a:srgbClr val="000000"/>
                </a:solidFill>
                <a:latin typeface="TT Hoves Bold"/>
              </a:rPr>
              <a:t>SEMESTER 2 WEEK 10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73897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11 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167255" y="8530545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12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344612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13 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537789" y="8535171"/>
            <a:ext cx="1050651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SEMESTER 2 WEEK 14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723057" y="8535171"/>
            <a:ext cx="1131074" cy="8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"/>
              </a:lnSpc>
            </a:pPr>
            <a:r>
              <a:rPr lang="en-US" sz="775">
                <a:solidFill>
                  <a:srgbClr val="000000"/>
                </a:solidFill>
                <a:latin typeface="TT Hoves Bold"/>
              </a:rPr>
              <a:t> SEMESTER 2 WEEK 15 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5596170" y="70828"/>
            <a:ext cx="910679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Exam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08863" y="388322"/>
            <a:ext cx="1177242" cy="214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 dirty="0">
                <a:solidFill>
                  <a:srgbClr val="FFFFFF"/>
                </a:solidFill>
                <a:latin typeface="Canva Sans"/>
              </a:rPr>
              <a:t>Coursework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5623088" y="803319"/>
            <a:ext cx="973422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Practical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659339" y="1902181"/>
            <a:ext cx="1336439" cy="214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>
                <a:solidFill>
                  <a:srgbClr val="FFFFFF"/>
                </a:solidFill>
                <a:latin typeface="Canva Sans"/>
              </a:rPr>
              <a:t>Dissertation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51600" y="1155965"/>
            <a:ext cx="3954304" cy="85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3"/>
              </a:lnSpc>
            </a:pPr>
            <a:r>
              <a:rPr lang="en-US" sz="1652">
                <a:solidFill>
                  <a:srgbClr val="FCAF31"/>
                </a:solidFill>
                <a:latin typeface="Canva Sans"/>
              </a:rPr>
              <a:t>Assessment Map: Visual submission Journey for Students (HE6) </a:t>
            </a:r>
            <a:r>
              <a:rPr lang="en-US" sz="1652">
                <a:solidFill>
                  <a:srgbClr val="FCAF31"/>
                </a:solidFill>
                <a:latin typeface="Canva Sans Bold"/>
              </a:rPr>
              <a:t>OPTIONAL</a:t>
            </a:r>
            <a:r>
              <a:rPr lang="en-US" sz="1652">
                <a:solidFill>
                  <a:srgbClr val="FCAF31"/>
                </a:solidFill>
                <a:latin typeface="Canva Sans"/>
              </a:rPr>
              <a:t> Module submission weeks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608863" y="1537839"/>
            <a:ext cx="1681249" cy="213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3"/>
              </a:lnSpc>
            </a:pPr>
            <a:r>
              <a:rPr lang="en-US" sz="1252" dirty="0">
                <a:solidFill>
                  <a:srgbClr val="FFFFFF"/>
                </a:solidFill>
                <a:latin typeface="Canva Sans"/>
              </a:rPr>
              <a:t>Oral Assessment</a:t>
            </a: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206817" y="1104050"/>
            <a:ext cx="277607" cy="307598"/>
          </a:xfrm>
          <a:prstGeom prst="rect">
            <a:avLst/>
          </a:prstGeom>
        </p:spPr>
      </p:pic>
      <p:sp>
        <p:nvSpPr>
          <p:cNvPr id="67" name="TextBox 67"/>
          <p:cNvSpPr txBox="1"/>
          <p:nvPr/>
        </p:nvSpPr>
        <p:spPr>
          <a:xfrm>
            <a:off x="5623088" y="1174735"/>
            <a:ext cx="1667024" cy="21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</a:pPr>
            <a:r>
              <a:rPr lang="en-US" sz="1250">
                <a:solidFill>
                  <a:srgbClr val="FFFFFF"/>
                </a:solidFill>
                <a:latin typeface="Canva Sans"/>
              </a:rPr>
              <a:t>Coursework Portfolio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152735" y="8822358"/>
            <a:ext cx="1104485" cy="64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551">
                <a:solidFill>
                  <a:srgbClr val="000000"/>
                </a:solidFill>
                <a:latin typeface="Canva Sans"/>
              </a:rPr>
              <a:t> PSC6011: The Therapeutic Process -  Coursework 3000 words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69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33054" y="9181020"/>
            <a:ext cx="319053" cy="319053"/>
          </a:xfrm>
          <a:prstGeom prst="rect">
            <a:avLst/>
          </a:prstGeom>
        </p:spPr>
      </p:pic>
      <p:sp>
        <p:nvSpPr>
          <p:cNvPr id="70" name="TextBox 70"/>
          <p:cNvSpPr txBox="1"/>
          <p:nvPr/>
        </p:nvSpPr>
        <p:spPr>
          <a:xfrm>
            <a:off x="4500218" y="8809545"/>
            <a:ext cx="566762" cy="46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"/>
              </a:lnSpc>
            </a:pPr>
            <a:r>
              <a:rPr lang="en-US" sz="3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351">
                <a:solidFill>
                  <a:srgbClr val="000000"/>
                </a:solidFill>
                <a:latin typeface="Canva Sans"/>
              </a:rPr>
              <a:t> PSC6008: Psychology of Loss, Trauma  - Oral assessment - 15 minutes </a:t>
            </a: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2140337" y="7627525"/>
            <a:ext cx="564640" cy="46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"/>
              </a:lnSpc>
            </a:pPr>
            <a:r>
              <a:rPr lang="en-US" sz="3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351">
                <a:solidFill>
                  <a:srgbClr val="000000"/>
                </a:solidFill>
                <a:latin typeface="Canva Sans"/>
              </a:rPr>
              <a:t> PSC6008: Psychology of Loss, Trauma - Coursework 2000 words </a:t>
            </a: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31451" y="9205667"/>
            <a:ext cx="304296" cy="294406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63131" y="7961281"/>
            <a:ext cx="319053" cy="319053"/>
          </a:xfrm>
          <a:prstGeom prst="rect">
            <a:avLst/>
          </a:prstGeom>
        </p:spPr>
      </p:pic>
      <p:sp>
        <p:nvSpPr>
          <p:cNvPr id="74" name="TextBox 74"/>
          <p:cNvSpPr txBox="1"/>
          <p:nvPr/>
        </p:nvSpPr>
        <p:spPr>
          <a:xfrm>
            <a:off x="2737856" y="7627525"/>
            <a:ext cx="564640" cy="46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"/>
              </a:lnSpc>
            </a:pPr>
            <a:r>
              <a:rPr lang="en-US" sz="3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351">
                <a:solidFill>
                  <a:srgbClr val="000000"/>
                </a:solidFill>
                <a:latin typeface="Canva Sans"/>
              </a:rPr>
              <a:t> PSC6025: Psychology of Sport and Exercise Coursework 1500 words</a:t>
            </a: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5" name="Picture 7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52107" y="7973375"/>
            <a:ext cx="319053" cy="319053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750675" y="9205667"/>
            <a:ext cx="304296" cy="294406"/>
          </a:xfrm>
          <a:prstGeom prst="rect">
            <a:avLst/>
          </a:prstGeom>
        </p:spPr>
      </p:pic>
      <p:sp>
        <p:nvSpPr>
          <p:cNvPr id="77" name="TextBox 77"/>
          <p:cNvSpPr txBox="1"/>
          <p:nvPr/>
        </p:nvSpPr>
        <p:spPr>
          <a:xfrm>
            <a:off x="3312436" y="8800020"/>
            <a:ext cx="1104485" cy="741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551">
                <a:solidFill>
                  <a:srgbClr val="000000"/>
                </a:solidFill>
                <a:latin typeface="Canva Sans"/>
              </a:rPr>
              <a:t> PSC6025: Psychology of Sport and Exercise oral assessment - 20 minutes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78" name="Picture 7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05627" y="7961435"/>
            <a:ext cx="336351" cy="301034"/>
          </a:xfrm>
          <a:prstGeom prst="rect">
            <a:avLst/>
          </a:prstGeom>
        </p:spPr>
      </p:pic>
      <p:sp>
        <p:nvSpPr>
          <p:cNvPr id="79" name="TextBox 79"/>
          <p:cNvSpPr txBox="1"/>
          <p:nvPr/>
        </p:nvSpPr>
        <p:spPr>
          <a:xfrm>
            <a:off x="3325425" y="7591372"/>
            <a:ext cx="1104485" cy="64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"/>
              </a:lnSpc>
            </a:pPr>
            <a:r>
              <a:rPr lang="en-US" sz="5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551">
                <a:solidFill>
                  <a:srgbClr val="000000"/>
                </a:solidFill>
                <a:latin typeface="Canva Sans"/>
              </a:rPr>
              <a:t> PSC6027: Young Life and the Mind - Practical Project </a:t>
            </a: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771"/>
              </a:lnSpc>
            </a:pPr>
            <a:endParaRPr lang="en-US" sz="551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5092576" y="8809545"/>
            <a:ext cx="566762" cy="46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"/>
              </a:lnSpc>
            </a:pPr>
            <a:r>
              <a:rPr lang="en-US" sz="351">
                <a:solidFill>
                  <a:srgbClr val="000000"/>
                </a:solidFill>
                <a:latin typeface="Canva Sans Bold"/>
              </a:rPr>
              <a:t>OPTIONAL MODULE</a:t>
            </a:r>
            <a:r>
              <a:rPr lang="en-US" sz="351">
                <a:solidFill>
                  <a:srgbClr val="000000"/>
                </a:solidFill>
                <a:latin typeface="Canva Sans"/>
              </a:rPr>
              <a:t> PSC6027: Young Life and the Mind - Coursework 1500 words </a:t>
            </a: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  <a:p>
            <a:pPr algn="ctr">
              <a:lnSpc>
                <a:spcPts val="491"/>
              </a:lnSpc>
            </a:pPr>
            <a:endParaRPr lang="en-US" sz="351">
              <a:solidFill>
                <a:srgbClr val="000000"/>
              </a:solidFill>
              <a:latin typeface="Canva Sans"/>
            </a:endParaRPr>
          </a:p>
        </p:txBody>
      </p:sp>
      <p:pic>
        <p:nvPicPr>
          <p:cNvPr id="81" name="Picture 8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241224" y="9193344"/>
            <a:ext cx="319053" cy="31905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1031111d-5b36-4c87-9b78-ccd1cbb0db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994</Words>
  <Application>Microsoft Office PowerPoint</Application>
  <PresentationFormat>Custom</PresentationFormat>
  <Paragraphs>213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Canva Sans Bold</vt:lpstr>
      <vt:lpstr>Canva Sans</vt:lpstr>
      <vt:lpstr>TT Hoves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 Assessment View</dc:title>
  <dc:creator>O'Brien, Laura</dc:creator>
  <cp:lastModifiedBy>Cove, Lisa</cp:lastModifiedBy>
  <cp:revision>3</cp:revision>
  <dcterms:created xsi:type="dcterms:W3CDTF">2006-08-16T00:00:00Z</dcterms:created>
  <dcterms:modified xsi:type="dcterms:W3CDTF">2023-06-21T08:04:35Z</dcterms:modified>
  <dc:identifier>DAFcIiLglS4</dc:identifier>
</cp:coreProperties>
</file>